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3"/>
  </p:notesMasterIdLst>
  <p:sldIdLst>
    <p:sldId id="256" r:id="rId3"/>
    <p:sldId id="257" r:id="rId4"/>
    <p:sldId id="258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9" r:id="rId20"/>
    <p:sldId id="318" r:id="rId21"/>
    <p:sldId id="303" r:id="rId22"/>
  </p:sldIdLst>
  <p:sldSz cx="9144000" cy="5143500" type="screen16x9"/>
  <p:notesSz cx="6858000" cy="9144000"/>
  <p:embeddedFontLst>
    <p:embeddedFont>
      <p:font typeface="Arvo" panose="020B0604020202020204" charset="0"/>
      <p:regular r:id="rId24"/>
      <p:bold r:id="rId25"/>
      <p:italic r:id="rId26"/>
      <p:boldItalic r:id="rId27"/>
    </p:embeddedFont>
    <p:embeddedFont>
      <p:font typeface="Fira Sans Extra Condensed Medium" panose="020B0604020202020204" charset="0"/>
      <p:regular r:id="rId28"/>
      <p:bold r:id="rId29"/>
      <p:italic r:id="rId30"/>
      <p:boldItalic r:id="rId31"/>
    </p:embeddedFont>
    <p:embeddedFont>
      <p:font typeface="Oswald Regular" panose="020B0604020202020204" charset="0"/>
      <p:regular r:id="rId32"/>
      <p:bold r:id="rId33"/>
    </p:embeddedFont>
    <p:embeddedFont>
      <p:font typeface="Proxima Nova" panose="020B0604020202020204" charset="0"/>
      <p:regular r:id="rId34"/>
      <p:bold r:id="rId35"/>
      <p:italic r:id="rId36"/>
      <p:boldItalic r:id="rId37"/>
    </p:embeddedFont>
    <p:embeddedFont>
      <p:font typeface="Proxima Nova Semibold" panose="020B0604020202020204" charset="0"/>
      <p:regular r:id="rId38"/>
      <p:bold r:id="rId39"/>
      <p:boldItalic r:id="rId40"/>
    </p:embeddedFont>
    <p:embeddedFont>
      <p:font typeface="Roboto Slab Regular" panose="020B0604020202020204" charset="0"/>
      <p:regular r:id="rId41"/>
      <p:bold r:id="rId42"/>
    </p:embeddedFont>
    <p:embeddedFont>
      <p:font typeface="Source Code Pro" panose="020B0509030403020204" pitchFamily="49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5540b6adc3_2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5540b6adc3_2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65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4d0e54301_1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4d0e54301_1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939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5540b6adc3_2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5540b6adc3_2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497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5540b6adc3_2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5540b6adc3_2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431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5540b6adc3_2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5540b6adc3_2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133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540b6adc3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540b6adc3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887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5540b6adc3_2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5540b6adc3_2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010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540b6adc3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540b6adc3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645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5540b6adc3_2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5540b6adc3_2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400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5540b6adc3_2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5540b6adc3_2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398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Google Shape;9434;g55be39ed4a_11_8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5" name="Google Shape;9435;g55be39ed4a_11_8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4d0e54301_1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4d0e54301_1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5540b6adc3_2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5540b6adc3_2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998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5540b6adc3_2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5540b6adc3_2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941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5540b6adc3_2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5540b6adc3_2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048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540b6adc3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540b6adc3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15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5540b6adc3_2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5540b6adc3_2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585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540b6adc3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540b6adc3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713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bg>
      <p:bgPr>
        <a:solidFill>
          <a:srgbClr val="F6F2E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 flipH="1">
            <a:off x="713925" y="1982625"/>
            <a:ext cx="7716300" cy="10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 flipH="1">
            <a:off x="3017900" y="1742700"/>
            <a:ext cx="31083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 ">
  <p:cSld name="CUSTOM_1_1_2">
    <p:bg>
      <p:bgPr>
        <a:solidFill>
          <a:srgbClr val="F6F2E9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2"/>
          </p:nvPr>
        </p:nvSpPr>
        <p:spPr>
          <a:xfrm>
            <a:off x="2820963" y="106105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820974" y="129425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3" hasCustomPrompt="1"/>
          </p:nvPr>
        </p:nvSpPr>
        <p:spPr>
          <a:xfrm>
            <a:off x="1586372" y="612550"/>
            <a:ext cx="13413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4"/>
          </p:nvPr>
        </p:nvSpPr>
        <p:spPr>
          <a:xfrm>
            <a:off x="2820963" y="252680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5"/>
          </p:nvPr>
        </p:nvSpPr>
        <p:spPr>
          <a:xfrm>
            <a:off x="2820974" y="276000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6" hasCustomPrompt="1"/>
          </p:nvPr>
        </p:nvSpPr>
        <p:spPr>
          <a:xfrm>
            <a:off x="1586372" y="2078300"/>
            <a:ext cx="13413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7"/>
          </p:nvPr>
        </p:nvSpPr>
        <p:spPr>
          <a:xfrm>
            <a:off x="2820963" y="399990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8"/>
          </p:nvPr>
        </p:nvSpPr>
        <p:spPr>
          <a:xfrm>
            <a:off x="2820974" y="423310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9" hasCustomPrompt="1"/>
          </p:nvPr>
        </p:nvSpPr>
        <p:spPr>
          <a:xfrm>
            <a:off x="1586372" y="3551400"/>
            <a:ext cx="13413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3"/>
          </p:nvPr>
        </p:nvSpPr>
        <p:spPr>
          <a:xfrm>
            <a:off x="5806488" y="106105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4"/>
          </p:nvPr>
        </p:nvSpPr>
        <p:spPr>
          <a:xfrm>
            <a:off x="5806497" y="129425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15"/>
          </p:nvPr>
        </p:nvSpPr>
        <p:spPr>
          <a:xfrm>
            <a:off x="5806488" y="252680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6"/>
          </p:nvPr>
        </p:nvSpPr>
        <p:spPr>
          <a:xfrm>
            <a:off x="5806497" y="276000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7"/>
          </p:nvPr>
        </p:nvSpPr>
        <p:spPr>
          <a:xfrm>
            <a:off x="5806488" y="399990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8"/>
          </p:nvPr>
        </p:nvSpPr>
        <p:spPr>
          <a:xfrm>
            <a:off x="5806497" y="423310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cxnSp>
        <p:nvCxnSpPr>
          <p:cNvPr id="33" name="Google Shape;33;p3"/>
          <p:cNvCxnSpPr/>
          <p:nvPr/>
        </p:nvCxnSpPr>
        <p:spPr>
          <a:xfrm>
            <a:off x="725650" y="-7125"/>
            <a:ext cx="0" cy="981900"/>
          </a:xfrm>
          <a:prstGeom prst="straightConnector1">
            <a:avLst/>
          </a:prstGeom>
          <a:noFill/>
          <a:ln w="19050" cap="flat" cmpd="sng">
            <a:solidFill>
              <a:srgbClr val="59665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34;p3"/>
          <p:cNvCxnSpPr/>
          <p:nvPr/>
        </p:nvCxnSpPr>
        <p:spPr>
          <a:xfrm>
            <a:off x="725650" y="4161600"/>
            <a:ext cx="0" cy="981900"/>
          </a:xfrm>
          <a:prstGeom prst="straightConnector1">
            <a:avLst/>
          </a:prstGeom>
          <a:noFill/>
          <a:ln w="19050" cap="flat" cmpd="sng">
            <a:solidFill>
              <a:srgbClr val="59665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35;p3"/>
          <p:cNvSpPr txBox="1">
            <a:spLocks noGrp="1"/>
          </p:cNvSpPr>
          <p:nvPr>
            <p:ph type="title" idx="19" hasCustomPrompt="1"/>
          </p:nvPr>
        </p:nvSpPr>
        <p:spPr>
          <a:xfrm>
            <a:off x="4574347" y="612550"/>
            <a:ext cx="13413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0" hasCustomPrompt="1"/>
          </p:nvPr>
        </p:nvSpPr>
        <p:spPr>
          <a:xfrm>
            <a:off x="4574347" y="2078300"/>
            <a:ext cx="13413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1" hasCustomPrompt="1"/>
          </p:nvPr>
        </p:nvSpPr>
        <p:spPr>
          <a:xfrm>
            <a:off x="4574347" y="3551400"/>
            <a:ext cx="13413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_1_1_2">
    <p:bg>
      <p:bgPr>
        <a:solidFill>
          <a:srgbClr val="F6F2E9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title" hasCustomPrompt="1"/>
          </p:nvPr>
        </p:nvSpPr>
        <p:spPr>
          <a:xfrm>
            <a:off x="6067765" y="99925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 idx="2"/>
          </p:nvPr>
        </p:nvSpPr>
        <p:spPr>
          <a:xfrm>
            <a:off x="1348900" y="1245601"/>
            <a:ext cx="3294300" cy="26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_1_1_2_1_1_1_1">
    <p:bg>
      <p:bgPr>
        <a:solidFill>
          <a:srgbClr val="F6F2E9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/>
          <p:nvPr/>
        </p:nvSpPr>
        <p:spPr>
          <a:xfrm flipH="1">
            <a:off x="1948050" y="1664325"/>
            <a:ext cx="5247900" cy="18078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70" name="Google Shape;70;p8"/>
          <p:cNvCxnSpPr/>
          <p:nvPr/>
        </p:nvCxnSpPr>
        <p:spPr>
          <a:xfrm>
            <a:off x="725650" y="-7125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8"/>
          <p:cNvCxnSpPr/>
          <p:nvPr/>
        </p:nvCxnSpPr>
        <p:spPr>
          <a:xfrm>
            <a:off x="725650" y="4161600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8"/>
          <p:cNvSpPr txBox="1">
            <a:spLocks noGrp="1"/>
          </p:cNvSpPr>
          <p:nvPr>
            <p:ph type="ctrTitle" idx="2"/>
          </p:nvPr>
        </p:nvSpPr>
        <p:spPr>
          <a:xfrm>
            <a:off x="2788350" y="2875200"/>
            <a:ext cx="3567300" cy="3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900"/>
              <a:buNone/>
              <a:defRPr sz="900">
                <a:solidFill>
                  <a:srgbClr val="FAE8D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200"/>
              <a:buNone/>
              <a:defRPr sz="1200">
                <a:solidFill>
                  <a:srgbClr val="FAE8D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200"/>
              <a:buNone/>
              <a:defRPr sz="1200">
                <a:solidFill>
                  <a:srgbClr val="FAE8D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200"/>
              <a:buNone/>
              <a:defRPr sz="1200">
                <a:solidFill>
                  <a:srgbClr val="FAE8D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200"/>
              <a:buNone/>
              <a:defRPr sz="1200">
                <a:solidFill>
                  <a:srgbClr val="FAE8D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200"/>
              <a:buNone/>
              <a:defRPr sz="1200">
                <a:solidFill>
                  <a:srgbClr val="FAE8D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200"/>
              <a:buNone/>
              <a:defRPr sz="1200">
                <a:solidFill>
                  <a:srgbClr val="FAE8D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200"/>
              <a:buNone/>
              <a:defRPr sz="1200">
                <a:solidFill>
                  <a:srgbClr val="FAE8D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200"/>
              <a:buNone/>
              <a:defRPr sz="1200">
                <a:solidFill>
                  <a:srgbClr val="FAE8DB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1"/>
          </p:nvPr>
        </p:nvSpPr>
        <p:spPr>
          <a:xfrm flipH="1">
            <a:off x="2454725" y="2268300"/>
            <a:ext cx="4234500" cy="6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900"/>
              <a:buNone/>
              <a:defRPr sz="900">
                <a:solidFill>
                  <a:srgbClr val="FAE8D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000"/>
              <a:buNone/>
              <a:defRPr>
                <a:solidFill>
                  <a:srgbClr val="FAE8DB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000"/>
              <a:buNone/>
              <a:defRPr>
                <a:solidFill>
                  <a:srgbClr val="FAE8DB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000"/>
              <a:buNone/>
              <a:defRPr>
                <a:solidFill>
                  <a:srgbClr val="FAE8DB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000"/>
              <a:buNone/>
              <a:defRPr>
                <a:solidFill>
                  <a:srgbClr val="FAE8DB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000"/>
              <a:buNone/>
              <a:defRPr>
                <a:solidFill>
                  <a:srgbClr val="FAE8DB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000"/>
              <a:buNone/>
              <a:defRPr>
                <a:solidFill>
                  <a:srgbClr val="FAE8DB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000"/>
              <a:buNone/>
              <a:defRPr>
                <a:solidFill>
                  <a:srgbClr val="FAE8DB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000"/>
              <a:buNone/>
              <a:defRPr>
                <a:solidFill>
                  <a:srgbClr val="FAE8D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">
  <p:cSld name="CUSTOM_1_1_1_2_1_1_1_1_1_1">
    <p:bg>
      <p:bgPr>
        <a:solidFill>
          <a:srgbClr val="F6F2E9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725650" y="-7125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0"/>
          <p:cNvCxnSpPr/>
          <p:nvPr/>
        </p:nvCxnSpPr>
        <p:spPr>
          <a:xfrm>
            <a:off x="725650" y="4161600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1">
  <p:cSld name="CUSTOM_1_1_1_2_1_1_1_1_1_1_1_1_1_2">
    <p:bg>
      <p:bgPr>
        <a:solidFill>
          <a:srgbClr val="F6F2E9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90" name="Google Shape;90;p13"/>
          <p:cNvCxnSpPr/>
          <p:nvPr/>
        </p:nvCxnSpPr>
        <p:spPr>
          <a:xfrm>
            <a:off x="725650" y="-7125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3"/>
          <p:cNvCxnSpPr/>
          <p:nvPr/>
        </p:nvCxnSpPr>
        <p:spPr>
          <a:xfrm>
            <a:off x="725650" y="4161600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 flipH="1">
            <a:off x="2454600" y="3214475"/>
            <a:ext cx="3137100" cy="13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 1 1 1 1 1 1 1 1 1 1 1 1 1 1">
  <p:cSld name="CUSTOM_1_1_1_2_1_1_1_1_1_1_1_1_1_1_1_1_1">
    <p:bg>
      <p:bgPr>
        <a:solidFill>
          <a:srgbClr val="F6F2E9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ctrTitle"/>
          </p:nvPr>
        </p:nvSpPr>
        <p:spPr>
          <a:xfrm flipH="1">
            <a:off x="713925" y="1534200"/>
            <a:ext cx="77163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1"/>
          </p:nvPr>
        </p:nvSpPr>
        <p:spPr>
          <a:xfrm flipH="1">
            <a:off x="3017897" y="2204700"/>
            <a:ext cx="31083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272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_1_1_2_1_1_1_1_1_1_1_1_1_3_1">
    <p:bg>
      <p:bgPr>
        <a:noFill/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6F2E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2800"/>
              <a:buFont typeface="Oswald Regular"/>
              <a:buNone/>
              <a:defRPr sz="280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2800"/>
              <a:buFont typeface="Oswald Regular"/>
              <a:buNone/>
              <a:defRPr sz="280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2800"/>
              <a:buFont typeface="Oswald Regular"/>
              <a:buNone/>
              <a:defRPr sz="280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2800"/>
              <a:buFont typeface="Oswald Regular"/>
              <a:buNone/>
              <a:defRPr sz="280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2800"/>
              <a:buFont typeface="Oswald Regular"/>
              <a:buNone/>
              <a:defRPr sz="280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2800"/>
              <a:buFont typeface="Oswald Regular"/>
              <a:buNone/>
              <a:defRPr sz="280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2800"/>
              <a:buFont typeface="Oswald Regular"/>
              <a:buNone/>
              <a:defRPr sz="280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2800"/>
              <a:buFont typeface="Oswald Regular"/>
              <a:buNone/>
              <a:defRPr sz="280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2800"/>
              <a:buFont typeface="Oswald Regular"/>
              <a:buNone/>
              <a:defRPr sz="280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000"/>
              <a:buFont typeface="Source Code Pro"/>
              <a:buChar char="●"/>
              <a:defRPr sz="1000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6657"/>
              </a:buClr>
              <a:buSzPts val="1000"/>
              <a:buFont typeface="Source Code Pro"/>
              <a:buChar char="○"/>
              <a:defRPr sz="1000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6657"/>
              </a:buClr>
              <a:buSzPts val="1000"/>
              <a:buFont typeface="Source Code Pro"/>
              <a:buChar char="■"/>
              <a:defRPr sz="1000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6657"/>
              </a:buClr>
              <a:buSzPts val="1000"/>
              <a:buFont typeface="Source Code Pro"/>
              <a:buChar char="●"/>
              <a:defRPr sz="1000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6657"/>
              </a:buClr>
              <a:buSzPts val="1000"/>
              <a:buFont typeface="Source Code Pro"/>
              <a:buChar char="○"/>
              <a:defRPr sz="1000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6657"/>
              </a:buClr>
              <a:buSzPts val="1000"/>
              <a:buFont typeface="Source Code Pro"/>
              <a:buChar char="■"/>
              <a:defRPr sz="1000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6657"/>
              </a:buClr>
              <a:buSzPts val="1000"/>
              <a:buFont typeface="Source Code Pro"/>
              <a:buChar char="●"/>
              <a:defRPr sz="1000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6657"/>
              </a:buClr>
              <a:buSzPts val="1000"/>
              <a:buFont typeface="Source Code Pro"/>
              <a:buChar char="○"/>
              <a:defRPr sz="1000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96657"/>
              </a:buClr>
              <a:buSzPts val="1000"/>
              <a:buFont typeface="Source Code Pro"/>
              <a:buChar char="■"/>
              <a:defRPr sz="1000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6" r:id="rId5"/>
    <p:sldLayoutId id="2147483659" r:id="rId6"/>
    <p:sldLayoutId id="2147483664" r:id="rId7"/>
    <p:sldLayoutId id="214748366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 l="14393" t="4369" r="8099" b="30313"/>
          <a:stretch/>
        </p:blipFill>
        <p:spPr>
          <a:xfrm>
            <a:off x="-85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ctrTitle"/>
          </p:nvPr>
        </p:nvSpPr>
        <p:spPr>
          <a:xfrm flipH="1">
            <a:off x="713001" y="755073"/>
            <a:ext cx="7716300" cy="21057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FFF3EB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TÌM</a:t>
            </a:r>
            <a:r>
              <a:rPr lang="en-US" sz="3000" dirty="0">
                <a:solidFill>
                  <a:srgbClr val="FFF3EB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 </a:t>
            </a:r>
            <a:r>
              <a:rPr lang="en-US" sz="3000" dirty="0" err="1">
                <a:solidFill>
                  <a:srgbClr val="FFF3EB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HIỂU</a:t>
            </a:r>
            <a:r>
              <a:rPr lang="en-US" sz="3000" dirty="0">
                <a:solidFill>
                  <a:srgbClr val="FFF3EB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 </a:t>
            </a:r>
            <a:r>
              <a:rPr lang="en-US" sz="3000" dirty="0" err="1">
                <a:solidFill>
                  <a:srgbClr val="FFF3EB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MẪU</a:t>
            </a:r>
            <a:r>
              <a:rPr lang="en-US" sz="3000" dirty="0">
                <a:solidFill>
                  <a:srgbClr val="FFF3EB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 </a:t>
            </a:r>
            <a:r>
              <a:rPr lang="en-US" sz="3000" dirty="0" err="1">
                <a:solidFill>
                  <a:srgbClr val="FFF3EB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THIẾT</a:t>
            </a:r>
            <a:r>
              <a:rPr lang="en-US" sz="3000" dirty="0">
                <a:solidFill>
                  <a:srgbClr val="FFF3EB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 </a:t>
            </a:r>
            <a:r>
              <a:rPr lang="en-US" sz="3000" dirty="0" err="1">
                <a:solidFill>
                  <a:srgbClr val="FFF3EB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KẾ</a:t>
            </a:r>
            <a:br>
              <a:rPr lang="en-US" sz="3000" dirty="0">
                <a:solidFill>
                  <a:srgbClr val="FFF3EB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</a:br>
            <a:r>
              <a:rPr lang="en-US" sz="3000" dirty="0">
                <a:solidFill>
                  <a:srgbClr val="FFF3EB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CHAIN OF RESPONSIBILITY</a:t>
            </a:r>
            <a:br>
              <a:rPr lang="en-US" sz="3000" dirty="0">
                <a:solidFill>
                  <a:srgbClr val="FFF3EB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</a:br>
            <a:r>
              <a:rPr lang="en-US" sz="3000" dirty="0" err="1">
                <a:solidFill>
                  <a:srgbClr val="FFF3EB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VÀ</a:t>
            </a:r>
            <a:r>
              <a:rPr lang="en-US" sz="3000" dirty="0">
                <a:solidFill>
                  <a:srgbClr val="FFF3EB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 </a:t>
            </a:r>
            <a:br>
              <a:rPr lang="en-US" sz="3000" dirty="0">
                <a:solidFill>
                  <a:srgbClr val="FFF3EB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</a:br>
            <a:r>
              <a:rPr lang="en-US" sz="3000" dirty="0">
                <a:solidFill>
                  <a:srgbClr val="FFF3EB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INTERPRETER</a:t>
            </a:r>
            <a:br>
              <a:rPr lang="en-US" sz="3000" dirty="0">
                <a:solidFill>
                  <a:srgbClr val="FFF3EB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</a:br>
            <a:endParaRPr lang="en-US" sz="3000" dirty="0">
              <a:solidFill>
                <a:srgbClr val="FFF3EB"/>
              </a:solidFill>
              <a:latin typeface="Times New Roman" panose="02020603050405020304" pitchFamily="18" charset="0"/>
              <a:ea typeface="Oswald"/>
              <a:cs typeface="Times New Roman" panose="02020603050405020304" pitchFamily="18" charset="0"/>
              <a:sym typeface="Oswald"/>
            </a:endParaRPr>
          </a:p>
        </p:txBody>
      </p:sp>
      <p:sp>
        <p:nvSpPr>
          <p:cNvPr id="144" name="Google Shape;144;p25"/>
          <p:cNvSpPr/>
          <p:nvPr/>
        </p:nvSpPr>
        <p:spPr>
          <a:xfrm>
            <a:off x="-846" y="0"/>
            <a:ext cx="434400" cy="20529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63175-3DB8-409D-B957-E43E76A54423}"/>
              </a:ext>
            </a:extLst>
          </p:cNvPr>
          <p:cNvSpPr txBox="1"/>
          <p:nvPr/>
        </p:nvSpPr>
        <p:spPr>
          <a:xfrm>
            <a:off x="930203" y="2978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A0DAC-442E-4EDD-8945-096C14B4BCD2}"/>
              </a:ext>
            </a:extLst>
          </p:cNvPr>
          <p:cNvSpPr txBox="1"/>
          <p:nvPr/>
        </p:nvSpPr>
        <p:spPr>
          <a:xfrm>
            <a:off x="491836" y="2052900"/>
            <a:ext cx="19327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Sinh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r>
              <a:rPr lang="en-US" dirty="0">
                <a:solidFill>
                  <a:schemeClr val="bg1"/>
                </a:solidFill>
              </a:rPr>
              <a:t> : </a:t>
            </a:r>
          </a:p>
          <a:p>
            <a:r>
              <a:rPr lang="en-US" dirty="0" err="1">
                <a:solidFill>
                  <a:schemeClr val="bg1"/>
                </a:solidFill>
              </a:rPr>
              <a:t>Phạm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Phương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MSSV</a:t>
            </a:r>
            <a:r>
              <a:rPr lang="en-US" dirty="0">
                <a:solidFill>
                  <a:schemeClr val="bg1"/>
                </a:solidFill>
              </a:rPr>
              <a:t> : 51603247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3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Cách cài đặt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7" name="Google Shape;927;p43"/>
          <p:cNvSpPr/>
          <p:nvPr/>
        </p:nvSpPr>
        <p:spPr>
          <a:xfrm>
            <a:off x="2296825" y="0"/>
            <a:ext cx="455700" cy="22182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833549-2B5F-4876-9A6E-65480E296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069" y="355185"/>
            <a:ext cx="5944115" cy="44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08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/>
          <p:nvPr/>
        </p:nvSpPr>
        <p:spPr>
          <a:xfrm>
            <a:off x="6221700" y="1352150"/>
            <a:ext cx="2922300" cy="37914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067765" y="99925"/>
            <a:ext cx="2051100" cy="12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5966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dirty="0">
              <a:solidFill>
                <a:srgbClr val="59665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ướng dẫn Java Design Pattern - Interpreter - GP Coder (Lập trình Java)">
            <a:extLst>
              <a:ext uri="{FF2B5EF4-FFF2-40B4-BE49-F238E27FC236}">
                <a16:creationId xmlns:a16="http://schemas.microsoft.com/office/drawing/2014/main" id="{54A15886-27DE-4DC6-B22F-1CDF6C910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122" y="1521798"/>
            <a:ext cx="5494193" cy="345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275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3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ới thiệu về pattern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7" name="Google Shape;927;p43"/>
          <p:cNvSpPr/>
          <p:nvPr/>
        </p:nvSpPr>
        <p:spPr>
          <a:xfrm>
            <a:off x="3218152" y="235528"/>
            <a:ext cx="455700" cy="22182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928" name="Google Shape;928;p43"/>
          <p:cNvSpPr txBox="1">
            <a:spLocks noGrp="1"/>
          </p:cNvSpPr>
          <p:nvPr>
            <p:ph type="subTitle" idx="1"/>
          </p:nvPr>
        </p:nvSpPr>
        <p:spPr>
          <a:xfrm flipH="1">
            <a:off x="1851925" y="3053775"/>
            <a:ext cx="6474656" cy="13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 err="1">
                <a:latin typeface="+mj-lt"/>
              </a:rPr>
              <a:t>Interpreter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Pattern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là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một</a:t>
            </a:r>
            <a:r>
              <a:rPr lang="vi-VN" sz="1800" dirty="0">
                <a:latin typeface="+mj-lt"/>
              </a:rPr>
              <a:t> trong </a:t>
            </a:r>
            <a:r>
              <a:rPr lang="vi-VN" sz="1800" dirty="0" err="1">
                <a:latin typeface="+mj-lt"/>
              </a:rPr>
              <a:t>những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Pattern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thuộc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nhóm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hành</a:t>
            </a:r>
            <a:r>
              <a:rPr lang="vi-VN" sz="1800" dirty="0">
                <a:latin typeface="+mj-lt"/>
              </a:rPr>
              <a:t> vi (</a:t>
            </a:r>
            <a:r>
              <a:rPr lang="vi-VN" sz="1800" dirty="0" err="1">
                <a:latin typeface="+mj-lt"/>
              </a:rPr>
              <a:t>Behavior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Pattern</a:t>
            </a:r>
            <a:r>
              <a:rPr lang="vi-VN" sz="1800" dirty="0">
                <a:latin typeface="+mj-lt"/>
              </a:rPr>
              <a:t>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 err="1">
                <a:latin typeface="+mj-lt"/>
              </a:rPr>
              <a:t>Interpreter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nghĩa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là</a:t>
            </a:r>
            <a:r>
              <a:rPr lang="vi-VN" sz="1800" dirty="0">
                <a:latin typeface="+mj-lt"/>
              </a:rPr>
              <a:t> thông </a:t>
            </a:r>
            <a:r>
              <a:rPr lang="vi-VN" sz="1800" dirty="0" err="1">
                <a:latin typeface="+mj-lt"/>
              </a:rPr>
              <a:t>dịch</a:t>
            </a:r>
            <a:r>
              <a:rPr lang="vi-VN" sz="1800" dirty="0">
                <a:latin typeface="+mj-lt"/>
              </a:rPr>
              <a:t>, </a:t>
            </a:r>
            <a:r>
              <a:rPr lang="vi-VN" sz="1800" dirty="0" err="1">
                <a:latin typeface="+mj-lt"/>
              </a:rPr>
              <a:t>mẫu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này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nói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rằng</a:t>
            </a:r>
            <a:r>
              <a:rPr lang="vi-VN" sz="1800" dirty="0">
                <a:latin typeface="+mj-lt"/>
              </a:rPr>
              <a:t> “</a:t>
            </a:r>
            <a:r>
              <a:rPr lang="vi-VN" sz="1800" dirty="0" err="1">
                <a:latin typeface="+mj-lt"/>
              </a:rPr>
              <a:t>để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xác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định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một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biểu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diễn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ngữ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pháp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của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một</a:t>
            </a:r>
            <a:r>
              <a:rPr lang="vi-VN" sz="1800" dirty="0">
                <a:latin typeface="+mj-lt"/>
              </a:rPr>
              <a:t> ngôn </a:t>
            </a:r>
            <a:r>
              <a:rPr lang="vi-VN" sz="1800" dirty="0" err="1">
                <a:latin typeface="+mj-lt"/>
              </a:rPr>
              <a:t>ngữ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cụ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thể</a:t>
            </a:r>
            <a:r>
              <a:rPr lang="vi-VN" sz="1800" dirty="0">
                <a:latin typeface="+mj-lt"/>
              </a:rPr>
              <a:t>, </a:t>
            </a:r>
            <a:r>
              <a:rPr lang="vi-VN" sz="1800" dirty="0" err="1">
                <a:latin typeface="+mj-lt"/>
              </a:rPr>
              <a:t>cùng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với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một</a:t>
            </a:r>
            <a:r>
              <a:rPr lang="vi-VN" sz="1800" dirty="0">
                <a:latin typeface="+mj-lt"/>
              </a:rPr>
              <a:t> thông </a:t>
            </a:r>
            <a:r>
              <a:rPr lang="vi-VN" sz="1800" dirty="0" err="1">
                <a:latin typeface="+mj-lt"/>
              </a:rPr>
              <a:t>dịch</a:t>
            </a:r>
            <a:r>
              <a:rPr lang="vi-VN" sz="1800" dirty="0">
                <a:latin typeface="+mj-lt"/>
              </a:rPr>
              <a:t> viên </a:t>
            </a:r>
            <a:r>
              <a:rPr lang="vi-VN" sz="1800" dirty="0" err="1">
                <a:latin typeface="+mj-lt"/>
              </a:rPr>
              <a:t>sử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dụng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biểu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diễn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này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để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diễn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dịch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các</a:t>
            </a:r>
            <a:r>
              <a:rPr lang="vi-VN" sz="1800" dirty="0">
                <a:latin typeface="+mj-lt"/>
              </a:rPr>
              <a:t> câu trong ngôn </a:t>
            </a:r>
            <a:r>
              <a:rPr lang="vi-VN" sz="1800" dirty="0" err="1">
                <a:latin typeface="+mj-lt"/>
              </a:rPr>
              <a:t>ngữ</a:t>
            </a:r>
            <a:r>
              <a:rPr lang="vi-VN" sz="1800" dirty="0">
                <a:latin typeface="+mj-lt"/>
              </a:rPr>
              <a:t>”.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946D39-FA83-4036-9E02-BE94D5921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989" y="0"/>
            <a:ext cx="3821492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75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3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ới thiệu về pattern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7" name="Google Shape;927;p43"/>
          <p:cNvSpPr/>
          <p:nvPr/>
        </p:nvSpPr>
        <p:spPr>
          <a:xfrm>
            <a:off x="8688300" y="2925300"/>
            <a:ext cx="455700" cy="22182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BA3F85-688C-426F-B494-EA2415723D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5C57D8-C484-42EB-893E-DB53D57E3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09" y="1977764"/>
            <a:ext cx="7528391" cy="84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69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5" name="Google Shape;955;p45"/>
          <p:cNvGrpSpPr/>
          <p:nvPr/>
        </p:nvGrpSpPr>
        <p:grpSpPr>
          <a:xfrm>
            <a:off x="1671300" y="1032210"/>
            <a:ext cx="5614750" cy="3425391"/>
            <a:chOff x="1671300" y="1032210"/>
            <a:chExt cx="5614750" cy="3425391"/>
          </a:xfrm>
        </p:grpSpPr>
        <p:sp>
          <p:nvSpPr>
            <p:cNvPr id="956" name="Google Shape;956;p45"/>
            <p:cNvSpPr/>
            <p:nvPr/>
          </p:nvSpPr>
          <p:spPr>
            <a:xfrm>
              <a:off x="1671300" y="2509800"/>
              <a:ext cx="2598900" cy="350100"/>
            </a:xfrm>
            <a:prstGeom prst="rect">
              <a:avLst/>
            </a:prstGeom>
            <a:solidFill>
              <a:srgbClr val="C165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7" name="Google Shape;957;p45"/>
            <p:cNvCxnSpPr/>
            <p:nvPr/>
          </p:nvCxnSpPr>
          <p:spPr>
            <a:xfrm>
              <a:off x="1682950" y="2265875"/>
              <a:ext cx="5603100" cy="0"/>
            </a:xfrm>
            <a:prstGeom prst="straightConnector1">
              <a:avLst/>
            </a:prstGeom>
            <a:noFill/>
            <a:ln w="19050" cap="flat" cmpd="sng">
              <a:solidFill>
                <a:srgbClr val="C1654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45"/>
            <p:cNvCxnSpPr/>
            <p:nvPr/>
          </p:nvCxnSpPr>
          <p:spPr>
            <a:xfrm>
              <a:off x="1682950" y="1824700"/>
              <a:ext cx="5603100" cy="0"/>
            </a:xfrm>
            <a:prstGeom prst="straightConnector1">
              <a:avLst/>
            </a:prstGeom>
            <a:noFill/>
            <a:ln w="19050" cap="flat" cmpd="sng">
              <a:solidFill>
                <a:srgbClr val="C1654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45"/>
            <p:cNvCxnSpPr/>
            <p:nvPr/>
          </p:nvCxnSpPr>
          <p:spPr>
            <a:xfrm>
              <a:off x="1682950" y="2690563"/>
              <a:ext cx="5603100" cy="0"/>
            </a:xfrm>
            <a:prstGeom prst="straightConnector1">
              <a:avLst/>
            </a:prstGeom>
            <a:noFill/>
            <a:ln w="19050" cap="flat" cmpd="sng">
              <a:solidFill>
                <a:srgbClr val="C1654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45"/>
            <p:cNvCxnSpPr/>
            <p:nvPr/>
          </p:nvCxnSpPr>
          <p:spPr>
            <a:xfrm>
              <a:off x="1682950" y="3103838"/>
              <a:ext cx="5603100" cy="0"/>
            </a:xfrm>
            <a:prstGeom prst="straightConnector1">
              <a:avLst/>
            </a:prstGeom>
            <a:noFill/>
            <a:ln w="19050" cap="flat" cmpd="sng">
              <a:solidFill>
                <a:srgbClr val="C1654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45"/>
            <p:cNvCxnSpPr/>
            <p:nvPr/>
          </p:nvCxnSpPr>
          <p:spPr>
            <a:xfrm>
              <a:off x="1682950" y="3544888"/>
              <a:ext cx="5603100" cy="0"/>
            </a:xfrm>
            <a:prstGeom prst="straightConnector1">
              <a:avLst/>
            </a:prstGeom>
            <a:noFill/>
            <a:ln w="19050" cap="flat" cmpd="sng">
              <a:solidFill>
                <a:srgbClr val="C1654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" name="Google Shape;962;p45"/>
            <p:cNvCxnSpPr>
              <a:cxnSpLocks/>
            </p:cNvCxnSpPr>
            <p:nvPr/>
          </p:nvCxnSpPr>
          <p:spPr>
            <a:xfrm>
              <a:off x="4689764" y="3999526"/>
              <a:ext cx="2596286" cy="12"/>
            </a:xfrm>
            <a:prstGeom prst="straightConnector1">
              <a:avLst/>
            </a:prstGeom>
            <a:noFill/>
            <a:ln w="19050" cap="flat" cmpd="sng">
              <a:solidFill>
                <a:srgbClr val="C1654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63" name="Google Shape;963;p45"/>
            <p:cNvGrpSpPr/>
            <p:nvPr/>
          </p:nvGrpSpPr>
          <p:grpSpPr>
            <a:xfrm>
              <a:off x="5113175" y="1371437"/>
              <a:ext cx="1528411" cy="3086164"/>
              <a:chOff x="3874000" y="1677361"/>
              <a:chExt cx="1528411" cy="3086164"/>
            </a:xfrm>
          </p:grpSpPr>
          <p:grpSp>
            <p:nvGrpSpPr>
              <p:cNvPr id="964" name="Google Shape;964;p45"/>
              <p:cNvGrpSpPr/>
              <p:nvPr/>
            </p:nvGrpSpPr>
            <p:grpSpPr>
              <a:xfrm>
                <a:off x="3874000" y="1682825"/>
                <a:ext cx="137400" cy="3080700"/>
                <a:chOff x="3874000" y="1880050"/>
                <a:chExt cx="137400" cy="3080700"/>
              </a:xfrm>
            </p:grpSpPr>
            <p:cxnSp>
              <p:nvCxnSpPr>
                <p:cNvPr id="966" name="Google Shape;966;p45"/>
                <p:cNvCxnSpPr/>
                <p:nvPr/>
              </p:nvCxnSpPr>
              <p:spPr>
                <a:xfrm>
                  <a:off x="3942700" y="1880050"/>
                  <a:ext cx="0" cy="3080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16548"/>
                  </a:solidFill>
                  <a:prstDash val="solid"/>
                  <a:round/>
                  <a:headEnd type="none" w="med" len="med"/>
                  <a:tailEnd type="diamond" w="med" len="med"/>
                </a:ln>
              </p:spPr>
            </p:cxnSp>
            <p:grpSp>
              <p:nvGrpSpPr>
                <p:cNvPr id="969" name="Google Shape;969;p45"/>
                <p:cNvGrpSpPr/>
                <p:nvPr/>
              </p:nvGrpSpPr>
              <p:grpSpPr>
                <a:xfrm>
                  <a:off x="3874000" y="2249025"/>
                  <a:ext cx="137400" cy="2322350"/>
                  <a:chOff x="3016500" y="2051800"/>
                  <a:chExt cx="137400" cy="2322350"/>
                </a:xfrm>
              </p:grpSpPr>
              <p:sp>
                <p:nvSpPr>
                  <p:cNvPr id="970" name="Google Shape;970;p45"/>
                  <p:cNvSpPr/>
                  <p:nvPr/>
                </p:nvSpPr>
                <p:spPr>
                  <a:xfrm>
                    <a:off x="3016500" y="2051800"/>
                    <a:ext cx="137400" cy="137400"/>
                  </a:xfrm>
                  <a:prstGeom prst="rect">
                    <a:avLst/>
                  </a:prstGeom>
                  <a:solidFill>
                    <a:srgbClr val="C1654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1" name="Google Shape;971;p45"/>
                  <p:cNvSpPr/>
                  <p:nvPr/>
                </p:nvSpPr>
                <p:spPr>
                  <a:xfrm>
                    <a:off x="3016500" y="2492863"/>
                    <a:ext cx="137400" cy="137400"/>
                  </a:xfrm>
                  <a:prstGeom prst="rect">
                    <a:avLst/>
                  </a:prstGeom>
                  <a:solidFill>
                    <a:srgbClr val="C1654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2" name="Google Shape;972;p45"/>
                  <p:cNvSpPr/>
                  <p:nvPr/>
                </p:nvSpPr>
                <p:spPr>
                  <a:xfrm>
                    <a:off x="3016500" y="2923738"/>
                    <a:ext cx="137400" cy="137400"/>
                  </a:xfrm>
                  <a:prstGeom prst="rect">
                    <a:avLst/>
                  </a:prstGeom>
                  <a:solidFill>
                    <a:srgbClr val="C1654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3" name="Google Shape;973;p45"/>
                  <p:cNvSpPr/>
                  <p:nvPr/>
                </p:nvSpPr>
                <p:spPr>
                  <a:xfrm>
                    <a:off x="3016500" y="3341063"/>
                    <a:ext cx="137400" cy="137400"/>
                  </a:xfrm>
                  <a:prstGeom prst="rect">
                    <a:avLst/>
                  </a:prstGeom>
                  <a:solidFill>
                    <a:srgbClr val="C1654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4" name="Google Shape;974;p45"/>
                  <p:cNvSpPr/>
                  <p:nvPr/>
                </p:nvSpPr>
                <p:spPr>
                  <a:xfrm>
                    <a:off x="3016500" y="3795688"/>
                    <a:ext cx="137400" cy="137400"/>
                  </a:xfrm>
                  <a:prstGeom prst="rect">
                    <a:avLst/>
                  </a:prstGeom>
                  <a:solidFill>
                    <a:srgbClr val="C1654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5" name="Google Shape;975;p45"/>
                  <p:cNvSpPr/>
                  <p:nvPr/>
                </p:nvSpPr>
                <p:spPr>
                  <a:xfrm>
                    <a:off x="3016500" y="4236750"/>
                    <a:ext cx="137400" cy="137400"/>
                  </a:xfrm>
                  <a:prstGeom prst="rect">
                    <a:avLst/>
                  </a:prstGeom>
                  <a:solidFill>
                    <a:srgbClr val="C1654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976" name="Google Shape;976;p45"/>
              <p:cNvGrpSpPr/>
              <p:nvPr/>
            </p:nvGrpSpPr>
            <p:grpSpPr>
              <a:xfrm>
                <a:off x="4552225" y="1677361"/>
                <a:ext cx="137400" cy="3086100"/>
                <a:chOff x="3817200" y="1677361"/>
                <a:chExt cx="137400" cy="3086100"/>
              </a:xfrm>
            </p:grpSpPr>
            <p:cxnSp>
              <p:nvCxnSpPr>
                <p:cNvPr id="978" name="Google Shape;978;p45"/>
                <p:cNvCxnSpPr>
                  <a:cxnSpLocks/>
                </p:cNvCxnSpPr>
                <p:nvPr/>
              </p:nvCxnSpPr>
              <p:spPr>
                <a:xfrm>
                  <a:off x="3885900" y="1677361"/>
                  <a:ext cx="0" cy="3086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596657"/>
                  </a:solidFill>
                  <a:prstDash val="solid"/>
                  <a:round/>
                  <a:headEnd type="none" w="med" len="med"/>
                  <a:tailEnd type="diamond" w="med" len="med"/>
                </a:ln>
              </p:spPr>
            </p:cxnSp>
            <p:sp>
              <p:nvSpPr>
                <p:cNvPr id="980" name="Google Shape;980;p45"/>
                <p:cNvSpPr/>
                <p:nvPr/>
              </p:nvSpPr>
              <p:spPr>
                <a:xfrm>
                  <a:off x="3817200" y="2051800"/>
                  <a:ext cx="137400" cy="137400"/>
                </a:xfrm>
                <a:prstGeom prst="rect">
                  <a:avLst/>
                </a:prstGeom>
                <a:solidFill>
                  <a:srgbClr val="59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45"/>
                <p:cNvSpPr/>
                <p:nvPr/>
              </p:nvSpPr>
              <p:spPr>
                <a:xfrm>
                  <a:off x="3817200" y="3795688"/>
                  <a:ext cx="137400" cy="137400"/>
                </a:xfrm>
                <a:prstGeom prst="rect">
                  <a:avLst/>
                </a:prstGeom>
                <a:solidFill>
                  <a:srgbClr val="59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2" name="Google Shape;982;p45"/>
              <p:cNvGrpSpPr/>
              <p:nvPr/>
            </p:nvGrpSpPr>
            <p:grpSpPr>
              <a:xfrm>
                <a:off x="5265011" y="1682825"/>
                <a:ext cx="137400" cy="3080700"/>
                <a:chOff x="5384686" y="1682825"/>
                <a:chExt cx="137400" cy="3080700"/>
              </a:xfrm>
            </p:grpSpPr>
            <p:cxnSp>
              <p:nvCxnSpPr>
                <p:cNvPr id="985" name="Google Shape;985;p45"/>
                <p:cNvCxnSpPr/>
                <p:nvPr/>
              </p:nvCxnSpPr>
              <p:spPr>
                <a:xfrm>
                  <a:off x="5453450" y="1682825"/>
                  <a:ext cx="0" cy="3080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ACFA9"/>
                  </a:solidFill>
                  <a:prstDash val="solid"/>
                  <a:round/>
                  <a:headEnd type="none" w="med" len="med"/>
                  <a:tailEnd type="diamond" w="med" len="med"/>
                </a:ln>
              </p:spPr>
            </p:cxnSp>
            <p:sp>
              <p:nvSpPr>
                <p:cNvPr id="988" name="Google Shape;988;p45"/>
                <p:cNvSpPr/>
                <p:nvPr/>
              </p:nvSpPr>
              <p:spPr>
                <a:xfrm>
                  <a:off x="5384686" y="2492863"/>
                  <a:ext cx="137400" cy="137400"/>
                </a:xfrm>
                <a:prstGeom prst="rect">
                  <a:avLst/>
                </a:prstGeom>
                <a:solidFill>
                  <a:srgbClr val="FACFA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89" name="Google Shape;989;p45"/>
            <p:cNvSpPr/>
            <p:nvPr/>
          </p:nvSpPr>
          <p:spPr>
            <a:xfrm>
              <a:off x="1671300" y="1649650"/>
              <a:ext cx="2598900" cy="350100"/>
            </a:xfrm>
            <a:prstGeom prst="rect">
              <a:avLst/>
            </a:prstGeom>
            <a:solidFill>
              <a:srgbClr val="C165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1671300" y="2082588"/>
              <a:ext cx="2598900" cy="350100"/>
            </a:xfrm>
            <a:prstGeom prst="rect">
              <a:avLst/>
            </a:prstGeom>
            <a:solidFill>
              <a:srgbClr val="C165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1671300" y="2942688"/>
              <a:ext cx="2598900" cy="350100"/>
            </a:xfrm>
            <a:prstGeom prst="rect">
              <a:avLst/>
            </a:prstGeom>
            <a:solidFill>
              <a:srgbClr val="C165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1671300" y="3376638"/>
              <a:ext cx="2598900" cy="350100"/>
            </a:xfrm>
            <a:prstGeom prst="rect">
              <a:avLst/>
            </a:prstGeom>
            <a:solidFill>
              <a:srgbClr val="C165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4484500" y="1032210"/>
              <a:ext cx="2598900" cy="350100"/>
            </a:xfrm>
            <a:prstGeom prst="rect">
              <a:avLst/>
            </a:prstGeom>
            <a:solidFill>
              <a:srgbClr val="C165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6504186" y="2621864"/>
              <a:ext cx="137400" cy="137400"/>
            </a:xfrm>
            <a:prstGeom prst="rect">
              <a:avLst/>
            </a:prstGeom>
            <a:solidFill>
              <a:srgbClr val="FA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6504186" y="3030456"/>
              <a:ext cx="137400" cy="137400"/>
            </a:xfrm>
            <a:prstGeom prst="rect">
              <a:avLst/>
            </a:prstGeom>
            <a:solidFill>
              <a:srgbClr val="FA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5791400" y="2616164"/>
              <a:ext cx="137400" cy="137400"/>
            </a:xfrm>
            <a:prstGeom prst="rect">
              <a:avLst/>
            </a:prstGeom>
            <a:solidFill>
              <a:srgbClr val="596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8" name="Google Shape;998;p45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Lợi ích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9" name="Google Shape;999;p45"/>
          <p:cNvSpPr txBox="1">
            <a:spLocks noGrp="1"/>
          </p:cNvSpPr>
          <p:nvPr>
            <p:ph type="ctrTitle" idx="4294967295"/>
          </p:nvPr>
        </p:nvSpPr>
        <p:spPr>
          <a:xfrm>
            <a:off x="1740958" y="2971113"/>
            <a:ext cx="2528832" cy="26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 Regular"/>
              </a:rPr>
              <a:t>Cách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 Regular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 Regular"/>
              </a:rPr>
              <a:t>cài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 Regular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 Regular"/>
              </a:rPr>
              <a:t>đặt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 Regular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 Regular"/>
              </a:rPr>
              <a:t>đơn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 Regular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 Regular"/>
              </a:rPr>
              <a:t>giản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Oswald Regular"/>
            </a:endParaRPr>
          </a:p>
        </p:txBody>
      </p:sp>
      <p:sp>
        <p:nvSpPr>
          <p:cNvPr id="1000" name="Google Shape;1000;p45"/>
          <p:cNvSpPr txBox="1">
            <a:spLocks noGrp="1"/>
          </p:cNvSpPr>
          <p:nvPr>
            <p:ph type="ctrTitle" idx="4294967295"/>
          </p:nvPr>
        </p:nvSpPr>
        <p:spPr>
          <a:xfrm>
            <a:off x="764590" y="2108121"/>
            <a:ext cx="3420843" cy="26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 Regular"/>
              </a:rPr>
              <a:t>Dễ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 Regular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 Regular"/>
              </a:rPr>
              <a:t>dàng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 Regular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 Regular"/>
              </a:rPr>
              <a:t>thay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 Regular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 Regular"/>
              </a:rPr>
              <a:t>đổi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Oswald Regular"/>
            </a:endParaRPr>
          </a:p>
        </p:txBody>
      </p:sp>
      <p:sp>
        <p:nvSpPr>
          <p:cNvPr id="1001" name="Google Shape;1001;p45"/>
          <p:cNvSpPr txBox="1">
            <a:spLocks noGrp="1"/>
          </p:cNvSpPr>
          <p:nvPr>
            <p:ph type="ctrTitle" idx="4294967295"/>
          </p:nvPr>
        </p:nvSpPr>
        <p:spPr>
          <a:xfrm>
            <a:off x="1790308" y="2542537"/>
            <a:ext cx="2395125" cy="26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65945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l="33897" r="33901"/>
          <a:stretch/>
        </p:blipFill>
        <p:spPr>
          <a:xfrm>
            <a:off x="1412150" y="0"/>
            <a:ext cx="2335002" cy="4832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 rotWithShape="1">
          <a:blip r:embed="rId4">
            <a:alphaModFix/>
          </a:blip>
          <a:srcRect l="7833" r="7842"/>
          <a:stretch/>
        </p:blipFill>
        <p:spPr>
          <a:xfrm>
            <a:off x="5062076" y="2295826"/>
            <a:ext cx="3741358" cy="249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/>
          <p:nvPr/>
        </p:nvSpPr>
        <p:spPr>
          <a:xfrm flipH="1">
            <a:off x="1948050" y="1664325"/>
            <a:ext cx="5247900" cy="18078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6F2E9"/>
              </a:solidFill>
            </a:endParaRPr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1"/>
          </p:nvPr>
        </p:nvSpPr>
        <p:spPr>
          <a:xfrm flipH="1">
            <a:off x="2371597" y="1895001"/>
            <a:ext cx="4234500" cy="16486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vi-VN" sz="1800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vi-VN" sz="1800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vi-VN" sz="1800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đơn </a:t>
            </a:r>
            <a:r>
              <a:rPr lang="vi-VN" sz="1800" dirty="0" err="1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endParaRPr lang="en-US" sz="1800" dirty="0">
              <a:solidFill>
                <a:srgbClr val="F6F2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1800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tâm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suất</a:t>
            </a:r>
            <a:endParaRPr lang="en-US" sz="1800" dirty="0">
              <a:solidFill>
                <a:srgbClr val="F6F2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dirty="0">
              <a:solidFill>
                <a:srgbClr val="F6F2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Google Shape;238;p31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Nên sử dụng khi nào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919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3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Cách cài đặt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7" name="Google Shape;927;p43"/>
          <p:cNvSpPr/>
          <p:nvPr/>
        </p:nvSpPr>
        <p:spPr>
          <a:xfrm>
            <a:off x="2296825" y="0"/>
            <a:ext cx="455700" cy="22182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09C1DD-A002-43B8-90EE-E0B2B3308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851" y="494488"/>
            <a:ext cx="5944115" cy="43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89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l="33897" r="33901"/>
          <a:stretch/>
        </p:blipFill>
        <p:spPr>
          <a:xfrm>
            <a:off x="1412150" y="0"/>
            <a:ext cx="2335002" cy="4832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 rotWithShape="1">
          <a:blip r:embed="rId4">
            <a:alphaModFix/>
          </a:blip>
          <a:srcRect l="7833" r="7842"/>
          <a:stretch/>
        </p:blipFill>
        <p:spPr>
          <a:xfrm>
            <a:off x="5062076" y="2295826"/>
            <a:ext cx="3741358" cy="249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/>
          <p:nvPr/>
        </p:nvSpPr>
        <p:spPr>
          <a:xfrm flipH="1">
            <a:off x="1412150" y="718575"/>
            <a:ext cx="6429522" cy="3236898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6F2E9"/>
              </a:solidFill>
            </a:endParaRPr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1"/>
          </p:nvPr>
        </p:nvSpPr>
        <p:spPr>
          <a:xfrm flipH="1">
            <a:off x="1579416" y="1077492"/>
            <a:ext cx="6152433" cy="24366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trừ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bậc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mũ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marR="0" indent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: </a:t>
            </a:r>
          </a:p>
          <a:p>
            <a:pPr marL="1257300" lvl="2" indent="-342900" algn="l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input : 2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cong</a:t>
            </a: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</a:t>
            </a:r>
          </a:p>
          <a:p>
            <a:pPr marL="1257300" lvl="2" indent="-342900" algn="l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output : 4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 algn="l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input : 2 mu 3</a:t>
            </a:r>
          </a:p>
          <a:p>
            <a:pPr marL="1257300" lvl="2" indent="-342900" algn="l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output : 8</a:t>
            </a:r>
          </a:p>
        </p:txBody>
      </p:sp>
      <p:sp>
        <p:nvSpPr>
          <p:cNvPr id="238" name="Google Shape;238;p31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Ví dụ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12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3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google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7" name="Google Shape;927;p43"/>
          <p:cNvSpPr/>
          <p:nvPr/>
        </p:nvSpPr>
        <p:spPr>
          <a:xfrm>
            <a:off x="3218152" y="235528"/>
            <a:ext cx="455700" cy="22182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E0B8B9-5CC6-466F-99D4-CCA99CCD8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488" y="583805"/>
            <a:ext cx="5944115" cy="39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18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3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Cách cài đặt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7" name="Google Shape;927;p43"/>
          <p:cNvSpPr/>
          <p:nvPr/>
        </p:nvSpPr>
        <p:spPr>
          <a:xfrm>
            <a:off x="2296825" y="0"/>
            <a:ext cx="455700" cy="22182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18ABE-FFBB-4E8A-A104-C384CAF392C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116205"/>
            <a:ext cx="5943600" cy="47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39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t="5452" b="5452"/>
          <a:stretch/>
        </p:blipFill>
        <p:spPr>
          <a:xfrm>
            <a:off x="1376425" y="1"/>
            <a:ext cx="7766728" cy="461207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1376425" y="0"/>
            <a:ext cx="7766700" cy="4613100"/>
          </a:xfrm>
          <a:prstGeom prst="rect">
            <a:avLst/>
          </a:prstGeom>
          <a:solidFill>
            <a:srgbClr val="FFFFFF">
              <a:alpha val="1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6"/>
          <p:cNvSpPr/>
          <p:nvPr/>
        </p:nvSpPr>
        <p:spPr>
          <a:xfrm>
            <a:off x="2326003" y="312300"/>
            <a:ext cx="2365500" cy="48312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6"/>
          <p:cNvSpPr/>
          <p:nvPr/>
        </p:nvSpPr>
        <p:spPr>
          <a:xfrm>
            <a:off x="5296083" y="312300"/>
            <a:ext cx="2365500" cy="48312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2"/>
          </p:nvPr>
        </p:nvSpPr>
        <p:spPr>
          <a:xfrm>
            <a:off x="2748561" y="420450"/>
            <a:ext cx="2111400" cy="5941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Chain Of Responsibility Pattern</a:t>
            </a:r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3"/>
          </p:nvPr>
        </p:nvSpPr>
        <p:spPr>
          <a:xfrm>
            <a:off x="1372381" y="285086"/>
            <a:ext cx="13413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ADCC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dirty="0">
              <a:solidFill>
                <a:srgbClr val="FADCC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ctrTitle" idx="4"/>
          </p:nvPr>
        </p:nvSpPr>
        <p:spPr>
          <a:xfrm>
            <a:off x="2281027" y="1572316"/>
            <a:ext cx="2365500" cy="3738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Giới thiệu về pattern</a:t>
            </a:r>
            <a:endParaRPr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 idx="13"/>
          </p:nvPr>
        </p:nvSpPr>
        <p:spPr>
          <a:xfrm>
            <a:off x="5678336" y="55770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Interpreter Pattern </a:t>
            </a:r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 idx="19"/>
          </p:nvPr>
        </p:nvSpPr>
        <p:spPr>
          <a:xfrm>
            <a:off x="4381883" y="275650"/>
            <a:ext cx="13413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ADCC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dirty="0">
              <a:solidFill>
                <a:srgbClr val="FADCC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Google Shape;158;p26">
            <a:extLst>
              <a:ext uri="{FF2B5EF4-FFF2-40B4-BE49-F238E27FC236}">
                <a16:creationId xmlns:a16="http://schemas.microsoft.com/office/drawing/2014/main" id="{3C0AB4C9-41DC-426A-A2E2-CAD059A43F48}"/>
              </a:ext>
            </a:extLst>
          </p:cNvPr>
          <p:cNvSpPr txBox="1">
            <a:spLocks/>
          </p:cNvSpPr>
          <p:nvPr/>
        </p:nvSpPr>
        <p:spPr>
          <a:xfrm>
            <a:off x="2401008" y="2194388"/>
            <a:ext cx="2111400" cy="37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Google Shape;158;p26">
            <a:extLst>
              <a:ext uri="{FF2B5EF4-FFF2-40B4-BE49-F238E27FC236}">
                <a16:creationId xmlns:a16="http://schemas.microsoft.com/office/drawing/2014/main" id="{FD6F3882-F909-4DDF-B83F-BC9FCC7EC6F9}"/>
              </a:ext>
            </a:extLst>
          </p:cNvPr>
          <p:cNvSpPr txBox="1">
            <a:spLocks/>
          </p:cNvSpPr>
          <p:nvPr/>
        </p:nvSpPr>
        <p:spPr>
          <a:xfrm>
            <a:off x="2338019" y="2971570"/>
            <a:ext cx="1118689" cy="37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Google Shape;158;p26">
            <a:extLst>
              <a:ext uri="{FF2B5EF4-FFF2-40B4-BE49-F238E27FC236}">
                <a16:creationId xmlns:a16="http://schemas.microsoft.com/office/drawing/2014/main" id="{059A6B01-3DAE-4411-9988-9FAA0645C06F}"/>
              </a:ext>
            </a:extLst>
          </p:cNvPr>
          <p:cNvSpPr txBox="1">
            <a:spLocks/>
          </p:cNvSpPr>
          <p:nvPr/>
        </p:nvSpPr>
        <p:spPr>
          <a:xfrm>
            <a:off x="3406900" y="3092198"/>
            <a:ext cx="1220386" cy="37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Google Shape;158;p26">
            <a:extLst>
              <a:ext uri="{FF2B5EF4-FFF2-40B4-BE49-F238E27FC236}">
                <a16:creationId xmlns:a16="http://schemas.microsoft.com/office/drawing/2014/main" id="{98FBBA1C-2104-441B-B8F3-BD6C36BA54EF}"/>
              </a:ext>
            </a:extLst>
          </p:cNvPr>
          <p:cNvSpPr txBox="1">
            <a:spLocks/>
          </p:cNvSpPr>
          <p:nvPr/>
        </p:nvSpPr>
        <p:spPr>
          <a:xfrm>
            <a:off x="2453053" y="3944602"/>
            <a:ext cx="2111400" cy="37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Google Shape;158;p26">
            <a:extLst>
              <a:ext uri="{FF2B5EF4-FFF2-40B4-BE49-F238E27FC236}">
                <a16:creationId xmlns:a16="http://schemas.microsoft.com/office/drawing/2014/main" id="{DED0C9FB-C9EE-4E2F-ACB4-D0C1021F43F3}"/>
              </a:ext>
            </a:extLst>
          </p:cNvPr>
          <p:cNvSpPr txBox="1">
            <a:spLocks/>
          </p:cNvSpPr>
          <p:nvPr/>
        </p:nvSpPr>
        <p:spPr>
          <a:xfrm>
            <a:off x="5251107" y="1572316"/>
            <a:ext cx="2365500" cy="37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ctr"/>
            <a:r>
              <a:rPr lang="en-US"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Giới thiệu về pattern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Google Shape;158;p26">
            <a:extLst>
              <a:ext uri="{FF2B5EF4-FFF2-40B4-BE49-F238E27FC236}">
                <a16:creationId xmlns:a16="http://schemas.microsoft.com/office/drawing/2014/main" id="{15954C4E-B56D-4DB6-BF1D-664111E2547E}"/>
              </a:ext>
            </a:extLst>
          </p:cNvPr>
          <p:cNvSpPr txBox="1">
            <a:spLocks/>
          </p:cNvSpPr>
          <p:nvPr/>
        </p:nvSpPr>
        <p:spPr>
          <a:xfrm>
            <a:off x="5371088" y="2194388"/>
            <a:ext cx="2111400" cy="37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Google Shape;158;p26">
            <a:extLst>
              <a:ext uri="{FF2B5EF4-FFF2-40B4-BE49-F238E27FC236}">
                <a16:creationId xmlns:a16="http://schemas.microsoft.com/office/drawing/2014/main" id="{D1017B56-A533-48E5-952D-F615CBCBA5DC}"/>
              </a:ext>
            </a:extLst>
          </p:cNvPr>
          <p:cNvSpPr txBox="1">
            <a:spLocks/>
          </p:cNvSpPr>
          <p:nvPr/>
        </p:nvSpPr>
        <p:spPr>
          <a:xfrm>
            <a:off x="5308099" y="2971570"/>
            <a:ext cx="1118689" cy="37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Google Shape;158;p26">
            <a:extLst>
              <a:ext uri="{FF2B5EF4-FFF2-40B4-BE49-F238E27FC236}">
                <a16:creationId xmlns:a16="http://schemas.microsoft.com/office/drawing/2014/main" id="{AD2CA510-AB77-487C-9351-CA15CBE1256D}"/>
              </a:ext>
            </a:extLst>
          </p:cNvPr>
          <p:cNvSpPr txBox="1">
            <a:spLocks/>
          </p:cNvSpPr>
          <p:nvPr/>
        </p:nvSpPr>
        <p:spPr>
          <a:xfrm>
            <a:off x="6376980" y="3092198"/>
            <a:ext cx="1220386" cy="37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Google Shape;158;p26">
            <a:extLst>
              <a:ext uri="{FF2B5EF4-FFF2-40B4-BE49-F238E27FC236}">
                <a16:creationId xmlns:a16="http://schemas.microsoft.com/office/drawing/2014/main" id="{C18EC81B-E880-4914-ACC4-DB966F9A6F8F}"/>
              </a:ext>
            </a:extLst>
          </p:cNvPr>
          <p:cNvSpPr txBox="1">
            <a:spLocks/>
          </p:cNvSpPr>
          <p:nvPr/>
        </p:nvSpPr>
        <p:spPr>
          <a:xfrm>
            <a:off x="5423133" y="3944602"/>
            <a:ext cx="2111400" cy="37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7" name="Google Shape;9437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FAB6DA-CE93-4B17-8EC9-8778A86D009B}"/>
              </a:ext>
            </a:extLst>
          </p:cNvPr>
          <p:cNvSpPr txBox="1"/>
          <p:nvPr/>
        </p:nvSpPr>
        <p:spPr>
          <a:xfrm>
            <a:off x="2161725" y="2048530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/>
          <p:nvPr/>
        </p:nvSpPr>
        <p:spPr>
          <a:xfrm>
            <a:off x="6221700" y="1352150"/>
            <a:ext cx="2922300" cy="37914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067765" y="99925"/>
            <a:ext cx="2051100" cy="12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5966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dirty="0">
              <a:solidFill>
                <a:srgbClr val="59665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23285-EDA0-49BE-B485-4479DF720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673" y="1530401"/>
            <a:ext cx="5273783" cy="34348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3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ới thiệu về pattern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7" name="Google Shape;927;p43"/>
          <p:cNvSpPr/>
          <p:nvPr/>
        </p:nvSpPr>
        <p:spPr>
          <a:xfrm>
            <a:off x="2296825" y="0"/>
            <a:ext cx="455700" cy="22182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928" name="Google Shape;928;p43"/>
          <p:cNvSpPr txBox="1">
            <a:spLocks noGrp="1"/>
          </p:cNvSpPr>
          <p:nvPr>
            <p:ph type="subTitle" idx="1"/>
          </p:nvPr>
        </p:nvSpPr>
        <p:spPr>
          <a:xfrm flipH="1">
            <a:off x="1851925" y="3145202"/>
            <a:ext cx="6474656" cy="13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 err="1">
                <a:latin typeface="+mj-lt"/>
              </a:rPr>
              <a:t>Chain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of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Responsibility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là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Design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pattern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hành</a:t>
            </a:r>
            <a:r>
              <a:rPr lang="vi-VN" sz="1800" dirty="0">
                <a:latin typeface="+mj-lt"/>
              </a:rPr>
              <a:t> vi, cho </a:t>
            </a:r>
            <a:r>
              <a:rPr lang="vi-VN" sz="1800" dirty="0" err="1">
                <a:latin typeface="+mj-lt"/>
              </a:rPr>
              <a:t>phép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xử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lý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request</a:t>
            </a:r>
            <a:r>
              <a:rPr lang="vi-VN" sz="1800" dirty="0">
                <a:latin typeface="+mj-lt"/>
              </a:rPr>
              <a:t> theo </a:t>
            </a:r>
            <a:r>
              <a:rPr lang="vi-VN" sz="1800" dirty="0" err="1">
                <a:latin typeface="+mj-lt"/>
              </a:rPr>
              <a:t>một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chuỗi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các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handlers</a:t>
            </a:r>
            <a:r>
              <a:rPr lang="vi-VN" sz="1800" dirty="0">
                <a:latin typeface="+mj-lt"/>
              </a:rPr>
              <a:t>. </a:t>
            </a:r>
            <a:endParaRPr lang="en-US" sz="18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latin typeface="+mj-lt"/>
              </a:rPr>
              <a:t>Khi </a:t>
            </a:r>
            <a:r>
              <a:rPr lang="vi-VN" sz="1800" dirty="0" err="1">
                <a:latin typeface="+mj-lt"/>
              </a:rPr>
              <a:t>nhận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được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request</a:t>
            </a:r>
            <a:r>
              <a:rPr lang="vi-VN" sz="1800" dirty="0">
                <a:latin typeface="+mj-lt"/>
              </a:rPr>
              <a:t>, </a:t>
            </a:r>
            <a:r>
              <a:rPr lang="vi-VN" sz="1800" dirty="0" err="1">
                <a:latin typeface="+mj-lt"/>
              </a:rPr>
              <a:t>mỗi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handler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sẽ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quyết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định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việc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xử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lý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request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và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chuyển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nó</a:t>
            </a:r>
            <a:r>
              <a:rPr lang="vi-VN" sz="1800" dirty="0">
                <a:latin typeface="+mj-lt"/>
              </a:rPr>
              <a:t> đi </a:t>
            </a:r>
            <a:r>
              <a:rPr lang="vi-VN" sz="1800" dirty="0" err="1">
                <a:latin typeface="+mj-lt"/>
              </a:rPr>
              <a:t>tiếp</a:t>
            </a:r>
            <a:r>
              <a:rPr lang="vi-VN" sz="1800" dirty="0">
                <a:latin typeface="+mj-lt"/>
              </a:rPr>
              <a:t> cho </a:t>
            </a:r>
            <a:r>
              <a:rPr lang="vi-VN" sz="1800" dirty="0" err="1">
                <a:latin typeface="+mj-lt"/>
              </a:rPr>
              <a:t>handler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tiếp</a:t>
            </a:r>
            <a:r>
              <a:rPr lang="vi-VN" sz="1800" dirty="0">
                <a:latin typeface="+mj-lt"/>
              </a:rPr>
              <a:t> theo trong </a:t>
            </a:r>
            <a:r>
              <a:rPr lang="vi-VN" sz="1800" dirty="0" err="1">
                <a:latin typeface="+mj-lt"/>
              </a:rPr>
              <a:t>chuỗi</a:t>
            </a:r>
            <a:r>
              <a:rPr lang="vi-VN" sz="1800" dirty="0">
                <a:latin typeface="+mj-lt"/>
              </a:rPr>
              <a:t>.</a:t>
            </a:r>
            <a:endParaRPr sz="1800" dirty="0">
              <a:latin typeface="+mj-lt"/>
            </a:endParaRPr>
          </a:p>
        </p:txBody>
      </p:sp>
      <p:pic>
        <p:nvPicPr>
          <p:cNvPr id="1026" name="Picture 2" descr="Chain of Responsibility ">
            <a:extLst>
              <a:ext uri="{FF2B5EF4-FFF2-40B4-BE49-F238E27FC236}">
                <a16:creationId xmlns:a16="http://schemas.microsoft.com/office/drawing/2014/main" id="{8D2272D7-E665-4E35-9FC8-E411E482A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11" y="198939"/>
            <a:ext cx="366712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485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3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ới thiệu về pattern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7" name="Google Shape;927;p43"/>
          <p:cNvSpPr/>
          <p:nvPr/>
        </p:nvSpPr>
        <p:spPr>
          <a:xfrm>
            <a:off x="8688300" y="2925300"/>
            <a:ext cx="455700" cy="22182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280E0-3823-412B-B444-7F1C8CC947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66454" y="1372975"/>
            <a:ext cx="5943600" cy="18415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3BA3F85-688C-426F-B494-EA2415723D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61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5" name="Google Shape;955;p45"/>
          <p:cNvGrpSpPr/>
          <p:nvPr/>
        </p:nvGrpSpPr>
        <p:grpSpPr>
          <a:xfrm>
            <a:off x="1671300" y="1371437"/>
            <a:ext cx="5614750" cy="3086164"/>
            <a:chOff x="1671300" y="1371437"/>
            <a:chExt cx="5614750" cy="3086164"/>
          </a:xfrm>
        </p:grpSpPr>
        <p:sp>
          <p:nvSpPr>
            <p:cNvPr id="956" name="Google Shape;956;p45"/>
            <p:cNvSpPr/>
            <p:nvPr/>
          </p:nvSpPr>
          <p:spPr>
            <a:xfrm>
              <a:off x="1671300" y="2509800"/>
              <a:ext cx="2598900" cy="350100"/>
            </a:xfrm>
            <a:prstGeom prst="rect">
              <a:avLst/>
            </a:prstGeom>
            <a:solidFill>
              <a:srgbClr val="C165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7" name="Google Shape;957;p45"/>
            <p:cNvCxnSpPr/>
            <p:nvPr/>
          </p:nvCxnSpPr>
          <p:spPr>
            <a:xfrm>
              <a:off x="1682950" y="2265875"/>
              <a:ext cx="5603100" cy="0"/>
            </a:xfrm>
            <a:prstGeom prst="straightConnector1">
              <a:avLst/>
            </a:prstGeom>
            <a:noFill/>
            <a:ln w="19050" cap="flat" cmpd="sng">
              <a:solidFill>
                <a:srgbClr val="C1654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45"/>
            <p:cNvCxnSpPr/>
            <p:nvPr/>
          </p:nvCxnSpPr>
          <p:spPr>
            <a:xfrm>
              <a:off x="1682950" y="1824700"/>
              <a:ext cx="5603100" cy="0"/>
            </a:xfrm>
            <a:prstGeom prst="straightConnector1">
              <a:avLst/>
            </a:prstGeom>
            <a:noFill/>
            <a:ln w="19050" cap="flat" cmpd="sng">
              <a:solidFill>
                <a:srgbClr val="C1654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45"/>
            <p:cNvCxnSpPr/>
            <p:nvPr/>
          </p:nvCxnSpPr>
          <p:spPr>
            <a:xfrm>
              <a:off x="1682950" y="2690563"/>
              <a:ext cx="5603100" cy="0"/>
            </a:xfrm>
            <a:prstGeom prst="straightConnector1">
              <a:avLst/>
            </a:prstGeom>
            <a:noFill/>
            <a:ln w="19050" cap="flat" cmpd="sng">
              <a:solidFill>
                <a:srgbClr val="C1654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45"/>
            <p:cNvCxnSpPr/>
            <p:nvPr/>
          </p:nvCxnSpPr>
          <p:spPr>
            <a:xfrm>
              <a:off x="1682950" y="3103838"/>
              <a:ext cx="5603100" cy="0"/>
            </a:xfrm>
            <a:prstGeom prst="straightConnector1">
              <a:avLst/>
            </a:prstGeom>
            <a:noFill/>
            <a:ln w="19050" cap="flat" cmpd="sng">
              <a:solidFill>
                <a:srgbClr val="C1654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45"/>
            <p:cNvCxnSpPr/>
            <p:nvPr/>
          </p:nvCxnSpPr>
          <p:spPr>
            <a:xfrm>
              <a:off x="1682950" y="3544888"/>
              <a:ext cx="5603100" cy="0"/>
            </a:xfrm>
            <a:prstGeom prst="straightConnector1">
              <a:avLst/>
            </a:prstGeom>
            <a:noFill/>
            <a:ln w="19050" cap="flat" cmpd="sng">
              <a:solidFill>
                <a:srgbClr val="C1654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" name="Google Shape;962;p45"/>
            <p:cNvCxnSpPr/>
            <p:nvPr/>
          </p:nvCxnSpPr>
          <p:spPr>
            <a:xfrm>
              <a:off x="1682950" y="3999538"/>
              <a:ext cx="5603100" cy="0"/>
            </a:xfrm>
            <a:prstGeom prst="straightConnector1">
              <a:avLst/>
            </a:prstGeom>
            <a:noFill/>
            <a:ln w="19050" cap="flat" cmpd="sng">
              <a:solidFill>
                <a:srgbClr val="C1654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63" name="Google Shape;963;p45"/>
            <p:cNvGrpSpPr/>
            <p:nvPr/>
          </p:nvGrpSpPr>
          <p:grpSpPr>
            <a:xfrm>
              <a:off x="5113175" y="1371437"/>
              <a:ext cx="1528411" cy="3086164"/>
              <a:chOff x="3874000" y="1677361"/>
              <a:chExt cx="1528411" cy="3086164"/>
            </a:xfrm>
          </p:grpSpPr>
          <p:grpSp>
            <p:nvGrpSpPr>
              <p:cNvPr id="964" name="Google Shape;964;p45"/>
              <p:cNvGrpSpPr/>
              <p:nvPr/>
            </p:nvGrpSpPr>
            <p:grpSpPr>
              <a:xfrm>
                <a:off x="3874000" y="1682825"/>
                <a:ext cx="137400" cy="3080700"/>
                <a:chOff x="3874000" y="1880050"/>
                <a:chExt cx="137400" cy="3080700"/>
              </a:xfrm>
            </p:grpSpPr>
            <p:cxnSp>
              <p:nvCxnSpPr>
                <p:cNvPr id="966" name="Google Shape;966;p45"/>
                <p:cNvCxnSpPr/>
                <p:nvPr/>
              </p:nvCxnSpPr>
              <p:spPr>
                <a:xfrm>
                  <a:off x="3942700" y="1880050"/>
                  <a:ext cx="0" cy="3080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16548"/>
                  </a:solidFill>
                  <a:prstDash val="solid"/>
                  <a:round/>
                  <a:headEnd type="none" w="med" len="med"/>
                  <a:tailEnd type="diamond" w="med" len="med"/>
                </a:ln>
              </p:spPr>
            </p:cxnSp>
            <p:grpSp>
              <p:nvGrpSpPr>
                <p:cNvPr id="969" name="Google Shape;969;p45"/>
                <p:cNvGrpSpPr/>
                <p:nvPr/>
              </p:nvGrpSpPr>
              <p:grpSpPr>
                <a:xfrm>
                  <a:off x="3874000" y="2249025"/>
                  <a:ext cx="137400" cy="2322350"/>
                  <a:chOff x="3016500" y="2051800"/>
                  <a:chExt cx="137400" cy="2322350"/>
                </a:xfrm>
              </p:grpSpPr>
              <p:sp>
                <p:nvSpPr>
                  <p:cNvPr id="970" name="Google Shape;970;p45"/>
                  <p:cNvSpPr/>
                  <p:nvPr/>
                </p:nvSpPr>
                <p:spPr>
                  <a:xfrm>
                    <a:off x="3016500" y="2051800"/>
                    <a:ext cx="137400" cy="137400"/>
                  </a:xfrm>
                  <a:prstGeom prst="rect">
                    <a:avLst/>
                  </a:prstGeom>
                  <a:solidFill>
                    <a:srgbClr val="C1654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1" name="Google Shape;971;p45"/>
                  <p:cNvSpPr/>
                  <p:nvPr/>
                </p:nvSpPr>
                <p:spPr>
                  <a:xfrm>
                    <a:off x="3016500" y="2492863"/>
                    <a:ext cx="137400" cy="137400"/>
                  </a:xfrm>
                  <a:prstGeom prst="rect">
                    <a:avLst/>
                  </a:prstGeom>
                  <a:solidFill>
                    <a:srgbClr val="C1654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2" name="Google Shape;972;p45"/>
                  <p:cNvSpPr/>
                  <p:nvPr/>
                </p:nvSpPr>
                <p:spPr>
                  <a:xfrm>
                    <a:off x="3016500" y="2923738"/>
                    <a:ext cx="137400" cy="137400"/>
                  </a:xfrm>
                  <a:prstGeom prst="rect">
                    <a:avLst/>
                  </a:prstGeom>
                  <a:solidFill>
                    <a:srgbClr val="C1654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3" name="Google Shape;973;p45"/>
                  <p:cNvSpPr/>
                  <p:nvPr/>
                </p:nvSpPr>
                <p:spPr>
                  <a:xfrm>
                    <a:off x="3016500" y="3341063"/>
                    <a:ext cx="137400" cy="137400"/>
                  </a:xfrm>
                  <a:prstGeom prst="rect">
                    <a:avLst/>
                  </a:prstGeom>
                  <a:solidFill>
                    <a:srgbClr val="C1654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4" name="Google Shape;974;p45"/>
                  <p:cNvSpPr/>
                  <p:nvPr/>
                </p:nvSpPr>
                <p:spPr>
                  <a:xfrm>
                    <a:off x="3016500" y="3795688"/>
                    <a:ext cx="137400" cy="137400"/>
                  </a:xfrm>
                  <a:prstGeom prst="rect">
                    <a:avLst/>
                  </a:prstGeom>
                  <a:solidFill>
                    <a:srgbClr val="C1654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5" name="Google Shape;975;p45"/>
                  <p:cNvSpPr/>
                  <p:nvPr/>
                </p:nvSpPr>
                <p:spPr>
                  <a:xfrm>
                    <a:off x="3016500" y="4236750"/>
                    <a:ext cx="137400" cy="137400"/>
                  </a:xfrm>
                  <a:prstGeom prst="rect">
                    <a:avLst/>
                  </a:prstGeom>
                  <a:solidFill>
                    <a:srgbClr val="C1654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976" name="Google Shape;976;p45"/>
              <p:cNvGrpSpPr/>
              <p:nvPr/>
            </p:nvGrpSpPr>
            <p:grpSpPr>
              <a:xfrm>
                <a:off x="4552225" y="1677361"/>
                <a:ext cx="137400" cy="3086100"/>
                <a:chOff x="3817200" y="1677361"/>
                <a:chExt cx="137400" cy="3086100"/>
              </a:xfrm>
            </p:grpSpPr>
            <p:cxnSp>
              <p:nvCxnSpPr>
                <p:cNvPr id="978" name="Google Shape;978;p45"/>
                <p:cNvCxnSpPr>
                  <a:cxnSpLocks/>
                </p:cNvCxnSpPr>
                <p:nvPr/>
              </p:nvCxnSpPr>
              <p:spPr>
                <a:xfrm>
                  <a:off x="3885900" y="1677361"/>
                  <a:ext cx="0" cy="3086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596657"/>
                  </a:solidFill>
                  <a:prstDash val="solid"/>
                  <a:round/>
                  <a:headEnd type="none" w="med" len="med"/>
                  <a:tailEnd type="diamond" w="med" len="med"/>
                </a:ln>
              </p:spPr>
            </p:cxnSp>
            <p:sp>
              <p:nvSpPr>
                <p:cNvPr id="980" name="Google Shape;980;p45"/>
                <p:cNvSpPr/>
                <p:nvPr/>
              </p:nvSpPr>
              <p:spPr>
                <a:xfrm>
                  <a:off x="3817200" y="2051800"/>
                  <a:ext cx="137400" cy="137400"/>
                </a:xfrm>
                <a:prstGeom prst="rect">
                  <a:avLst/>
                </a:prstGeom>
                <a:solidFill>
                  <a:srgbClr val="59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45"/>
                <p:cNvSpPr/>
                <p:nvPr/>
              </p:nvSpPr>
              <p:spPr>
                <a:xfrm>
                  <a:off x="3817200" y="3795688"/>
                  <a:ext cx="137400" cy="137400"/>
                </a:xfrm>
                <a:prstGeom prst="rect">
                  <a:avLst/>
                </a:prstGeom>
                <a:solidFill>
                  <a:srgbClr val="59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2" name="Google Shape;982;p45"/>
              <p:cNvGrpSpPr/>
              <p:nvPr/>
            </p:nvGrpSpPr>
            <p:grpSpPr>
              <a:xfrm>
                <a:off x="5265011" y="1682825"/>
                <a:ext cx="137400" cy="3080700"/>
                <a:chOff x="5384686" y="1682825"/>
                <a:chExt cx="137400" cy="3080700"/>
              </a:xfrm>
            </p:grpSpPr>
            <p:cxnSp>
              <p:nvCxnSpPr>
                <p:cNvPr id="985" name="Google Shape;985;p45"/>
                <p:cNvCxnSpPr/>
                <p:nvPr/>
              </p:nvCxnSpPr>
              <p:spPr>
                <a:xfrm>
                  <a:off x="5453450" y="1682825"/>
                  <a:ext cx="0" cy="3080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ACFA9"/>
                  </a:solidFill>
                  <a:prstDash val="solid"/>
                  <a:round/>
                  <a:headEnd type="none" w="med" len="med"/>
                  <a:tailEnd type="diamond" w="med" len="med"/>
                </a:ln>
              </p:spPr>
            </p:cxnSp>
            <p:sp>
              <p:nvSpPr>
                <p:cNvPr id="988" name="Google Shape;988;p45"/>
                <p:cNvSpPr/>
                <p:nvPr/>
              </p:nvSpPr>
              <p:spPr>
                <a:xfrm>
                  <a:off x="5384686" y="2492863"/>
                  <a:ext cx="137400" cy="137400"/>
                </a:xfrm>
                <a:prstGeom prst="rect">
                  <a:avLst/>
                </a:prstGeom>
                <a:solidFill>
                  <a:srgbClr val="FACFA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89" name="Google Shape;989;p45"/>
            <p:cNvSpPr/>
            <p:nvPr/>
          </p:nvSpPr>
          <p:spPr>
            <a:xfrm>
              <a:off x="1671300" y="1649650"/>
              <a:ext cx="2598900" cy="350100"/>
            </a:xfrm>
            <a:prstGeom prst="rect">
              <a:avLst/>
            </a:prstGeom>
            <a:solidFill>
              <a:srgbClr val="C165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1671300" y="2082588"/>
              <a:ext cx="2598900" cy="350100"/>
            </a:xfrm>
            <a:prstGeom prst="rect">
              <a:avLst/>
            </a:prstGeom>
            <a:solidFill>
              <a:srgbClr val="C165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1671300" y="2942688"/>
              <a:ext cx="2598900" cy="350100"/>
            </a:xfrm>
            <a:prstGeom prst="rect">
              <a:avLst/>
            </a:prstGeom>
            <a:solidFill>
              <a:srgbClr val="C165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1671300" y="3376638"/>
              <a:ext cx="2598900" cy="350100"/>
            </a:xfrm>
            <a:prstGeom prst="rect">
              <a:avLst/>
            </a:prstGeom>
            <a:solidFill>
              <a:srgbClr val="C165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1671300" y="3810588"/>
              <a:ext cx="2598900" cy="350100"/>
            </a:xfrm>
            <a:prstGeom prst="rect">
              <a:avLst/>
            </a:prstGeom>
            <a:solidFill>
              <a:srgbClr val="C165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6504186" y="2621864"/>
              <a:ext cx="137400" cy="137400"/>
            </a:xfrm>
            <a:prstGeom prst="rect">
              <a:avLst/>
            </a:prstGeom>
            <a:solidFill>
              <a:srgbClr val="FA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6504186" y="3030456"/>
              <a:ext cx="137400" cy="137400"/>
            </a:xfrm>
            <a:prstGeom prst="rect">
              <a:avLst/>
            </a:prstGeom>
            <a:solidFill>
              <a:srgbClr val="FAC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5791400" y="2616164"/>
              <a:ext cx="137400" cy="137400"/>
            </a:xfrm>
            <a:prstGeom prst="rect">
              <a:avLst/>
            </a:prstGeom>
            <a:solidFill>
              <a:srgbClr val="596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8" name="Google Shape;998;p45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Lợi ích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9" name="Google Shape;999;p45"/>
          <p:cNvSpPr txBox="1">
            <a:spLocks noGrp="1"/>
          </p:cNvSpPr>
          <p:nvPr>
            <p:ph type="ctrTitle" idx="4294967295"/>
          </p:nvPr>
        </p:nvSpPr>
        <p:spPr>
          <a:xfrm>
            <a:off x="1682950" y="2556442"/>
            <a:ext cx="2528832" cy="26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350" dirty="0">
                <a:solidFill>
                  <a:schemeClr val="bg1"/>
                </a:solidFill>
                <a:latin typeface="+mj-lt"/>
                <a:ea typeface="Oswald Regular"/>
                <a:cs typeface="Oswald Regular"/>
                <a:sym typeface="Oswald Regular"/>
              </a:rPr>
              <a:t>•	Phân chia </a:t>
            </a:r>
            <a:r>
              <a:rPr lang="vi-VN" sz="1350" dirty="0" err="1">
                <a:solidFill>
                  <a:schemeClr val="bg1"/>
                </a:solidFill>
                <a:latin typeface="+mj-lt"/>
                <a:ea typeface="Oswald Regular"/>
                <a:cs typeface="Oswald Regular"/>
                <a:sym typeface="Oswald Regular"/>
              </a:rPr>
              <a:t>trách</a:t>
            </a:r>
            <a:r>
              <a:rPr lang="vi-VN" sz="1350" dirty="0">
                <a:solidFill>
                  <a:schemeClr val="bg1"/>
                </a:solidFill>
                <a:latin typeface="+mj-lt"/>
                <a:ea typeface="Oswald Regular"/>
                <a:cs typeface="Oswald Regular"/>
                <a:sym typeface="Oswald Regular"/>
              </a:rPr>
              <a:t> </a:t>
            </a:r>
            <a:r>
              <a:rPr lang="vi-VN" sz="1350" dirty="0" err="1">
                <a:solidFill>
                  <a:schemeClr val="bg1"/>
                </a:solidFill>
                <a:latin typeface="+mj-lt"/>
                <a:ea typeface="Oswald Regular"/>
                <a:cs typeface="Oswald Regular"/>
                <a:sym typeface="Oswald Regular"/>
              </a:rPr>
              <a:t>nhiệm</a:t>
            </a:r>
            <a:r>
              <a:rPr lang="vi-VN" sz="1350" dirty="0">
                <a:solidFill>
                  <a:schemeClr val="bg1"/>
                </a:solidFill>
                <a:latin typeface="+mj-lt"/>
                <a:ea typeface="Oswald Regular"/>
                <a:cs typeface="Oswald Regular"/>
                <a:sym typeface="Oswald Regular"/>
              </a:rPr>
              <a:t> cho </a:t>
            </a:r>
            <a:r>
              <a:rPr lang="vi-VN" sz="1350" dirty="0" err="1">
                <a:solidFill>
                  <a:schemeClr val="bg1"/>
                </a:solidFill>
                <a:latin typeface="+mj-lt"/>
                <a:ea typeface="Oswald Regular"/>
                <a:cs typeface="Oswald Regular"/>
                <a:sym typeface="Oswald Regular"/>
              </a:rPr>
              <a:t>các</a:t>
            </a:r>
            <a:r>
              <a:rPr lang="vi-VN" sz="1350" dirty="0">
                <a:solidFill>
                  <a:schemeClr val="bg1"/>
                </a:solidFill>
                <a:latin typeface="+mj-lt"/>
                <a:ea typeface="Oswald Regular"/>
                <a:cs typeface="Oswald Regular"/>
                <a:sym typeface="Oswald Regular"/>
              </a:rPr>
              <a:t> </a:t>
            </a:r>
            <a:r>
              <a:rPr lang="vi-VN" sz="1350" dirty="0" err="1">
                <a:solidFill>
                  <a:schemeClr val="bg1"/>
                </a:solidFill>
                <a:latin typeface="+mj-lt"/>
                <a:ea typeface="Oswald Regular"/>
                <a:cs typeface="Oswald Regular"/>
                <a:sym typeface="Oswald Regular"/>
              </a:rPr>
              <a:t>đối</a:t>
            </a:r>
            <a:r>
              <a:rPr lang="vi-VN" sz="1350" dirty="0">
                <a:solidFill>
                  <a:schemeClr val="bg1"/>
                </a:solidFill>
                <a:latin typeface="+mj-lt"/>
                <a:ea typeface="Oswald Regular"/>
                <a:cs typeface="Oswald Regular"/>
                <a:sym typeface="Oswald Regular"/>
              </a:rPr>
              <a:t> </a:t>
            </a:r>
            <a:r>
              <a:rPr lang="vi-VN" sz="1350" dirty="0" err="1">
                <a:solidFill>
                  <a:schemeClr val="bg1"/>
                </a:solidFill>
                <a:latin typeface="+mj-lt"/>
                <a:ea typeface="Oswald Regular"/>
                <a:cs typeface="Oswald Regular"/>
                <a:sym typeface="Oswald Regular"/>
              </a:rPr>
              <a:t>tượng</a:t>
            </a:r>
            <a:endParaRPr lang="en-US" sz="1350" dirty="0">
              <a:solidFill>
                <a:schemeClr val="bg1"/>
              </a:solidFill>
              <a:latin typeface="+mj-lt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000" name="Google Shape;1000;p45"/>
          <p:cNvSpPr txBox="1">
            <a:spLocks noGrp="1"/>
          </p:cNvSpPr>
          <p:nvPr>
            <p:ph type="ctrTitle" idx="4294967295"/>
          </p:nvPr>
        </p:nvSpPr>
        <p:spPr>
          <a:xfrm>
            <a:off x="706582" y="1693450"/>
            <a:ext cx="3420843" cy="26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 Regular"/>
              </a:rPr>
              <a:t>•	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 Regular"/>
              </a:rPr>
              <a:t>Giảm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 Regular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 Regular"/>
              </a:rPr>
              <a:t>kết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 Regular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 Regular"/>
              </a:rPr>
              <a:t>nối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 Regular"/>
              </a:rPr>
              <a:t> (loose coupling)</a:t>
            </a:r>
          </a:p>
        </p:txBody>
      </p:sp>
      <p:sp>
        <p:nvSpPr>
          <p:cNvPr id="1001" name="Google Shape;1001;p45"/>
          <p:cNvSpPr txBox="1">
            <a:spLocks noGrp="1"/>
          </p:cNvSpPr>
          <p:nvPr>
            <p:ph type="ctrTitle" idx="4294967295"/>
          </p:nvPr>
        </p:nvSpPr>
        <p:spPr>
          <a:xfrm>
            <a:off x="1732300" y="2127866"/>
            <a:ext cx="2395125" cy="26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Oswald Regular"/>
            </a:endParaRPr>
          </a:p>
        </p:txBody>
      </p:sp>
      <p:sp>
        <p:nvSpPr>
          <p:cNvPr id="1002" name="Google Shape;1002;p45"/>
          <p:cNvSpPr txBox="1">
            <a:spLocks noGrp="1"/>
          </p:cNvSpPr>
          <p:nvPr>
            <p:ph type="ctrTitle" idx="4294967295"/>
          </p:nvPr>
        </p:nvSpPr>
        <p:spPr>
          <a:xfrm>
            <a:off x="1602174" y="2987020"/>
            <a:ext cx="2609608" cy="26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khả</a:t>
            </a:r>
            <a:r>
              <a:rPr lang="en-US" sz="1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sz="1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1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dây</a:t>
            </a:r>
            <a:r>
              <a:rPr lang="en-US" sz="1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chuyền</a:t>
            </a:r>
            <a:endParaRPr sz="1300" dirty="0">
              <a:solidFill>
                <a:schemeClr val="bg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003" name="Google Shape;1003;p45"/>
          <p:cNvSpPr txBox="1">
            <a:spLocks noGrp="1"/>
          </p:cNvSpPr>
          <p:nvPr>
            <p:ph type="ctrTitle" idx="4294967295"/>
          </p:nvPr>
        </p:nvSpPr>
        <p:spPr>
          <a:xfrm>
            <a:off x="1732300" y="3420460"/>
            <a:ext cx="2395125" cy="26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đảm</a:t>
            </a:r>
            <a:r>
              <a:rPr lang="en-US" sz="1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bảo</a:t>
            </a:r>
            <a:r>
              <a:rPr lang="en-US" sz="1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1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sz="1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sz="1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endParaRPr sz="1300" dirty="0">
              <a:solidFill>
                <a:schemeClr val="bg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2030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l="33897" r="33901"/>
          <a:stretch/>
        </p:blipFill>
        <p:spPr>
          <a:xfrm>
            <a:off x="1412150" y="0"/>
            <a:ext cx="2335002" cy="4832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 rotWithShape="1">
          <a:blip r:embed="rId4">
            <a:alphaModFix/>
          </a:blip>
          <a:srcRect l="7833" r="7842"/>
          <a:stretch/>
        </p:blipFill>
        <p:spPr>
          <a:xfrm>
            <a:off x="5062076" y="2295826"/>
            <a:ext cx="3741358" cy="249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/>
          <p:nvPr/>
        </p:nvSpPr>
        <p:spPr>
          <a:xfrm flipH="1">
            <a:off x="1948050" y="1664325"/>
            <a:ext cx="5247900" cy="18078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6F2E9"/>
              </a:solidFill>
            </a:endParaRPr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1"/>
          </p:nvPr>
        </p:nvSpPr>
        <p:spPr>
          <a:xfrm flipH="1">
            <a:off x="2371597" y="1895001"/>
            <a:ext cx="4234500" cy="16486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800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 sz="1800" dirty="0">
              <a:solidFill>
                <a:srgbClr val="F6F2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1800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800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800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endParaRPr lang="en-US" sz="1800" dirty="0">
              <a:solidFill>
                <a:srgbClr val="F6F2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800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1800" dirty="0">
              <a:solidFill>
                <a:srgbClr val="F6F2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dirty="0">
              <a:solidFill>
                <a:srgbClr val="F6F2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Google Shape;238;p31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Nên sử dụng khi nào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180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3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Cách cài đặt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7" name="Google Shape;927;p43"/>
          <p:cNvSpPr/>
          <p:nvPr/>
        </p:nvSpPr>
        <p:spPr>
          <a:xfrm>
            <a:off x="2296825" y="0"/>
            <a:ext cx="455700" cy="22182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3F4CB2-3634-4CE9-B739-AA739AF59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524" y="1109100"/>
            <a:ext cx="5944115" cy="27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76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l="33897" r="33901"/>
          <a:stretch/>
        </p:blipFill>
        <p:spPr>
          <a:xfrm>
            <a:off x="1412150" y="0"/>
            <a:ext cx="2335002" cy="4832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 rotWithShape="1">
          <a:blip r:embed="rId4">
            <a:alphaModFix/>
          </a:blip>
          <a:srcRect l="7833" r="7842"/>
          <a:stretch/>
        </p:blipFill>
        <p:spPr>
          <a:xfrm>
            <a:off x="5062076" y="2295826"/>
            <a:ext cx="3741358" cy="249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/>
          <p:nvPr/>
        </p:nvSpPr>
        <p:spPr>
          <a:xfrm flipH="1">
            <a:off x="1412150" y="718575"/>
            <a:ext cx="6429522" cy="3236898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6F2E9"/>
              </a:solidFill>
            </a:endParaRPr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1"/>
          </p:nvPr>
        </p:nvSpPr>
        <p:spPr>
          <a:xfrm flipH="1">
            <a:off x="1814944" y="999259"/>
            <a:ext cx="5763491" cy="24366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 err="1">
                <a:solidFill>
                  <a:srgbClr val="F6F2E9"/>
                </a:solidFill>
                <a:latin typeface="+mj-lt"/>
              </a:rPr>
              <a:t>Lớp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Logger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sẽ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chịu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trách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nhiệm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ghi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log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ra trong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trường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hợp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bị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lỗi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hoặc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có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vấn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đề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cần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phải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ghi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chép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lại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. </a:t>
            </a:r>
            <a:endParaRPr lang="en-US" sz="1600" dirty="0">
              <a:solidFill>
                <a:srgbClr val="F6F2E9"/>
              </a:solidFill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 err="1">
                <a:solidFill>
                  <a:srgbClr val="F6F2E9"/>
                </a:solidFill>
                <a:latin typeface="+mj-lt"/>
              </a:rPr>
              <a:t>Tùy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từng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tình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huống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,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mức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độ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nghiêm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trọng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của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sự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việc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mà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chúng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ta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có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các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mức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độ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thực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thi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khác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nhau. </a:t>
            </a:r>
            <a:endParaRPr lang="en-US" sz="1600" dirty="0">
              <a:solidFill>
                <a:srgbClr val="F6F2E9"/>
              </a:solidFill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 err="1">
                <a:solidFill>
                  <a:srgbClr val="F6F2E9"/>
                </a:solidFill>
                <a:latin typeface="+mj-lt"/>
              </a:rPr>
              <a:t>Các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mức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dộ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log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là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: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None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,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Infor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– ghi thông tin,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Debug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–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debug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,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Warning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–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Cảnh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báo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,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Error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–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lỗi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,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Fatal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–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Cực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nghiêm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trọng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,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All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–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thực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hiện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tất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rgbClr val="F6F2E9"/>
                </a:solidFill>
                <a:latin typeface="+mj-lt"/>
              </a:rPr>
              <a:t>cả</a:t>
            </a:r>
            <a:r>
              <a:rPr lang="vi-VN" sz="1600" dirty="0">
                <a:solidFill>
                  <a:srgbClr val="F6F2E9"/>
                </a:solidFill>
                <a:latin typeface="+mj-lt"/>
              </a:rPr>
              <a:t>.</a:t>
            </a:r>
            <a:endParaRPr lang="en-US" sz="1600" dirty="0">
              <a:solidFill>
                <a:srgbClr val="F6F2E9"/>
              </a:solidFill>
              <a:latin typeface="+mj-lt"/>
            </a:endParaRPr>
          </a:p>
        </p:txBody>
      </p:sp>
      <p:sp>
        <p:nvSpPr>
          <p:cNvPr id="238" name="Google Shape;238;p31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Ví dụ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100170"/>
      </p:ext>
    </p:extLst>
  </p:cSld>
  <p:clrMapOvr>
    <a:masterClrMapping/>
  </p:clrMapOvr>
</p:sld>
</file>

<file path=ppt/theme/theme1.xml><?xml version="1.0" encoding="utf-8"?>
<a:theme xmlns:a="http://schemas.openxmlformats.org/drawingml/2006/main" name="Hotel Boutique Social Media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484</Words>
  <Application>Microsoft Office PowerPoint</Application>
  <PresentationFormat>On-screen Show (16:9)</PresentationFormat>
  <Paragraphs>64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Oswald Regular</vt:lpstr>
      <vt:lpstr>Proxima Nova Semibold</vt:lpstr>
      <vt:lpstr>Times New Roman</vt:lpstr>
      <vt:lpstr>Arvo</vt:lpstr>
      <vt:lpstr>Proxima Nova</vt:lpstr>
      <vt:lpstr>Arial</vt:lpstr>
      <vt:lpstr>Symbol</vt:lpstr>
      <vt:lpstr>Source Code Pro</vt:lpstr>
      <vt:lpstr>Roboto Slab Regular</vt:lpstr>
      <vt:lpstr>Fira Sans Extra Condensed Medium</vt:lpstr>
      <vt:lpstr>Hotel Boutique Social Media by SlidesGo</vt:lpstr>
      <vt:lpstr>SlidesGo Final Pages</vt:lpstr>
      <vt:lpstr>TÌM HIỂU MẪU THIẾT KẾ CHAIN OF RESPONSIBILITY VÀ  INTERPRETER </vt:lpstr>
      <vt:lpstr>TABLE OF CONTENTS</vt:lpstr>
      <vt:lpstr>01</vt:lpstr>
      <vt:lpstr>Giới thiệu về pattern</vt:lpstr>
      <vt:lpstr>Giới thiệu về pattern</vt:lpstr>
      <vt:lpstr>Lợi ích</vt:lpstr>
      <vt:lpstr>Nên sử dụng khi nào</vt:lpstr>
      <vt:lpstr>Cách cài đặt</vt:lpstr>
      <vt:lpstr>Ví dụ</vt:lpstr>
      <vt:lpstr>Cách cài đặt</vt:lpstr>
      <vt:lpstr>02</vt:lpstr>
      <vt:lpstr>Giới thiệu về pattern</vt:lpstr>
      <vt:lpstr>Giới thiệu về pattern</vt:lpstr>
      <vt:lpstr>Lợi ích</vt:lpstr>
      <vt:lpstr>Nên sử dụng khi nào</vt:lpstr>
      <vt:lpstr>Cách cài đặt</vt:lpstr>
      <vt:lpstr>Ví dụ</vt:lpstr>
      <vt:lpstr>Thử trên google</vt:lpstr>
      <vt:lpstr>Cách cài đặt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TÌM HIỂU MẪU THIẾT KẾ CHAIN OF RESPONSIBILITY VÀ  INTERPRETER </dc:title>
  <cp:lastModifiedBy>phuong pham</cp:lastModifiedBy>
  <cp:revision>10</cp:revision>
  <dcterms:modified xsi:type="dcterms:W3CDTF">2021-05-15T05:39:27Z</dcterms:modified>
</cp:coreProperties>
</file>